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>
        <p:scale>
          <a:sx n="87" d="100"/>
          <a:sy n="87" d="100"/>
        </p:scale>
        <p:origin x="-231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9" name="Rectangle 3"/>
          <p:cNvSpPr>
            <a:spLocks noChangeArrowheads="1"/>
          </p:cNvSpPr>
          <p:nvPr/>
        </p:nvSpPr>
        <p:spPr bwMode="auto">
          <a:xfrm>
            <a:off x="-152400" y="1905000"/>
            <a:ext cx="381000" cy="2209800"/>
          </a:xfrm>
          <a:prstGeom prst="rect">
            <a:avLst/>
          </a:prstGeom>
          <a:solidFill>
            <a:srgbClr val="005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i="1" u="sng" baseline="-25000">
              <a:solidFill>
                <a:srgbClr val="FF0000"/>
              </a:solidFill>
            </a:endParaRP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5113" y="2743200"/>
            <a:ext cx="6632575" cy="688975"/>
          </a:xfrm>
        </p:spPr>
        <p:txBody>
          <a:bodyPr anchor="t"/>
          <a:lstStyle>
            <a:lvl1pPr>
              <a:defRPr sz="31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2413" y="3505200"/>
            <a:ext cx="6400800" cy="1143000"/>
          </a:xfr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rgbClr val="5F5F5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43000" y="6181725"/>
            <a:ext cx="3810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u="none" baseline="0">
                <a:solidFill>
                  <a:srgbClr val="5F5F5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5486400"/>
            <a:ext cx="472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 u="none" baseline="0">
                <a:solidFill>
                  <a:srgbClr val="5F5F5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726024" name="Picture 8" descr="NR_LogoTag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031" name="Picture 15" descr="PPT-OPTIONS-Calphalo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46400"/>
            <a:ext cx="1690688" cy="1690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032" name="Picture 16" descr="PPT-OPTIONS-Irwi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89488"/>
            <a:ext cx="1690688" cy="169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033" name="Picture 17" descr="PPT-OPTIONS-Sharpi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787900"/>
            <a:ext cx="1690688" cy="1690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385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DB9B31-9BC9-451C-84FF-53E279BD4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39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D39905-2A0E-4875-93FA-EE460BB4C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61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86575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4A5E87-E1E8-41A5-AA0F-031A2C173E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506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CB7726-FB67-4FE8-B134-F8771C74AD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861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AB817C-F96F-4FD3-9E44-D6C7B7184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36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166955-751A-402A-B458-27E8802E9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53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F21B2-88A6-44B1-B47D-90C752C80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31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DB8BB0-BBD1-4E33-AFC9-9FD8B4E4C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06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FDF931-F81F-4AFC-A143-A1B3E7C44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768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D0CBC5-368F-4B68-A8AF-E37ED4F0B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74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4402D3-C944-4215-B146-E2DB31803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33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rgbClr val="0059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i="1" u="sng" baseline="-25000">
              <a:solidFill>
                <a:srgbClr val="FF0000"/>
              </a:solidFill>
            </a:endParaRPr>
          </a:p>
        </p:txBody>
      </p:sp>
      <p:sp>
        <p:nvSpPr>
          <p:cNvPr id="7249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678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49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6575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i="0" u="none" baseline="0">
                <a:solidFill>
                  <a:srgbClr val="5F5F5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C603F9-87B7-4EDF-83A2-FC198BEA07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724999" name="Rectangle 7"/>
          <p:cNvSpPr>
            <a:spLocks noChangeArrowheads="1"/>
          </p:cNvSpPr>
          <p:nvPr/>
        </p:nvSpPr>
        <p:spPr bwMode="auto">
          <a:xfrm>
            <a:off x="-76200" y="-152400"/>
            <a:ext cx="228600" cy="1066800"/>
          </a:xfrm>
          <a:prstGeom prst="rect">
            <a:avLst/>
          </a:prstGeom>
          <a:solidFill>
            <a:srgbClr val="0059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i="1" u="sng" baseline="-25000">
              <a:solidFill>
                <a:srgbClr val="FF0000"/>
              </a:solidFill>
            </a:endParaRPr>
          </a:p>
        </p:txBody>
      </p:sp>
      <p:pic>
        <p:nvPicPr>
          <p:cNvPr id="725000" name="Picture 8" descr="NR_LogoT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00038"/>
            <a:ext cx="1752600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002" name="Picture 10" descr="BTM_horizBrandLockup20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84888"/>
            <a:ext cx="875030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6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599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599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599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599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599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599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599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599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599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A03033"/>
        </a:buClr>
        <a:buSzPct val="140000"/>
        <a:buFont typeface="Arial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03033"/>
        </a:buClr>
        <a:buSzPct val="120000"/>
        <a:buFont typeface="Arial" charset="0"/>
        <a:buChar char="▪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03033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0303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A03033"/>
        </a:buClr>
        <a:buSzPct val="110000"/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03033"/>
        </a:buClr>
        <a:buSzPct val="110000"/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03033"/>
        </a:buClr>
        <a:buSzPct val="110000"/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03033"/>
        </a:buClr>
        <a:buSzPct val="110000"/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03033"/>
        </a:buClr>
        <a:buSzPct val="110000"/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SOS…Special Order </a:t>
            </a:r>
            <a:r>
              <a:rPr lang="en-US" dirty="0" err="1"/>
              <a:t>Smallwares</a:t>
            </a:r>
            <a:endParaRPr lang="en-US" dirty="0"/>
          </a:p>
        </p:txBody>
      </p:sp>
      <p:sp>
        <p:nvSpPr>
          <p:cNvPr id="994308" name="Text Box 4"/>
          <p:cNvSpPr txBox="1">
            <a:spLocks noChangeArrowheads="1"/>
          </p:cNvSpPr>
          <p:nvPr/>
        </p:nvSpPr>
        <p:spPr bwMode="auto">
          <a:xfrm>
            <a:off x="828675" y="1333500"/>
            <a:ext cx="7924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u="sng" dirty="0">
                <a:solidFill>
                  <a:srgbClr val="000000"/>
                </a:solidFill>
                <a:ea typeface="ＭＳ Ｐゴシック" charset="-128"/>
              </a:rPr>
              <a:t>S.O.S. Program – Designed to bring more flexibility in accessing our foodservice products.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i="1" dirty="0">
                <a:solidFill>
                  <a:srgbClr val="000000"/>
                </a:solidFill>
                <a:ea typeface="ＭＳ Ｐゴシック" charset="-128"/>
              </a:rPr>
              <a:t> S.O.S. –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Signifies the order is below the $500 minimum order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ea typeface="ＭＳ Ｐゴシック" charset="-128"/>
              </a:rPr>
              <a:t>S.O.S. Catalog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 - Available with products listed </a:t>
            </a:r>
            <a:r>
              <a:rPr lang="en-US" sz="2000" i="1" dirty="0" smtClean="0">
                <a:solidFill>
                  <a:srgbClr val="000000"/>
                </a:solidFill>
                <a:ea typeface="ＭＳ Ｐゴシック" charset="-128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i="1" dirty="0" smtClean="0">
                <a:solidFill>
                  <a:srgbClr val="000000"/>
                </a:solidFill>
                <a:ea typeface="ＭＳ Ｐゴシック" charset="-128"/>
              </a:rPr>
              <a:t>S.O.S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. orders need to be designated as a Special Order </a:t>
            </a:r>
            <a:r>
              <a:rPr lang="en-US" sz="2000" i="1" dirty="0" err="1">
                <a:solidFill>
                  <a:srgbClr val="000000"/>
                </a:solidFill>
                <a:ea typeface="ＭＳ Ｐゴシック" charset="-128"/>
              </a:rPr>
              <a:t>Smallwares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 (S.O.S.) order.  No EDI orders on Express.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 No Drop Shipment Fees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 Orders under $200 will be charged a $5 handling fee per order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 Order must be complete, accurate and the distributor must be on open credit status for the order to ship out Express.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i="1" dirty="0">
                <a:solidFill>
                  <a:srgbClr val="000000"/>
                </a:solidFill>
                <a:ea typeface="ＭＳ Ｐゴシック" charset="-128"/>
              </a:rPr>
              <a:t>Two Types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 – S.O.S and S.O.S. Express – Broken cases are available on both types.</a:t>
            </a:r>
          </a:p>
        </p:txBody>
      </p:sp>
    </p:spTree>
    <p:extLst>
      <p:ext uri="{BB962C8B-B14F-4D97-AF65-F5344CB8AC3E}">
        <p14:creationId xmlns:p14="http://schemas.microsoft.com/office/powerpoint/2010/main" val="7849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SOS…Special Order Smallwares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Arial" charset="0"/>
              <a:buNone/>
            </a:pPr>
            <a:r>
              <a:rPr lang="en-US"/>
              <a:t>S.O.S.</a:t>
            </a:r>
            <a:r>
              <a:rPr lang="en-US" sz="4000"/>
              <a:t> 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2000"/>
              <a:t>Signifies the order is under $500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2000"/>
              <a:t>Order must be phoned in or faxed and clearly state “SOS Order”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2000"/>
              <a:t>If the order is under $200, a $5 handling fee applies to the order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2000"/>
              <a:t>Freight is added (customer cannot use their own FedEx account number, unless it’s designated as Express)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2000"/>
              <a:t>No Drop Shipment Fees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2000"/>
              <a:t>All orders are shipped via FedEx Ground (if they are parcel shipments), otherwise they will ship LTL.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2000"/>
              <a:t>In the RCP catalog under the Product Index, products with a “1” signifies it can ship FedEx.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2000"/>
              <a:t>Orders will ship out within four business days.</a:t>
            </a:r>
          </a:p>
        </p:txBody>
      </p:sp>
    </p:spTree>
    <p:extLst>
      <p:ext uri="{BB962C8B-B14F-4D97-AF65-F5344CB8AC3E}">
        <p14:creationId xmlns:p14="http://schemas.microsoft.com/office/powerpoint/2010/main" val="9292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SOS…Special Order Smallwares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8077200" cy="5410200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Arial" charset="0"/>
              <a:buNone/>
            </a:pPr>
            <a:r>
              <a:rPr lang="en-US" sz="2800"/>
              <a:t>S.O.S. Express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Signifies the customer wants it shipped out ASAP!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Orders must be phoned in or faxed and clearly state “SOS EXPRESS”, not ASAP, otherwise it will be shipped the standard four business days.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>
                <a:solidFill>
                  <a:srgbClr val="FF0000"/>
                </a:solidFill>
              </a:rPr>
              <a:t>Orders must be received by 12PM Eastern Time Weekdays and will ship out the next business day via </a:t>
            </a:r>
            <a:r>
              <a:rPr lang="en-US" sz="1800" u="sng">
                <a:solidFill>
                  <a:srgbClr val="FF0000"/>
                </a:solidFill>
              </a:rPr>
              <a:t>FedEx Ground</a:t>
            </a:r>
            <a:r>
              <a:rPr lang="en-US" sz="1800">
                <a:solidFill>
                  <a:srgbClr val="FF0000"/>
                </a:solidFill>
              </a:rPr>
              <a:t>.  The order will not be expedited unless a FedEx account number is provided.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All orders will receive a $10 handling fee, plus freight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If the order is under $200, a $5 handling fee applies to the order (totaling $15 for the order)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No Drop Shipment Fees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>
                <a:solidFill>
                  <a:srgbClr val="FF0000"/>
                </a:solidFill>
              </a:rPr>
              <a:t>Only parcel shipments qualify for Express, NO LTL (Sturdy Chair)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If the customer wants the order expedited, air freight for overnight or 2</a:t>
            </a:r>
            <a:r>
              <a:rPr lang="en-US" sz="1800" baseline="30000"/>
              <a:t>nd</a:t>
            </a:r>
            <a:r>
              <a:rPr lang="en-US" sz="1800"/>
              <a:t> day, they will need to supply their FedEx account number to Customer Service AT THE TIME THE ORDER IS SUBMITTED!</a:t>
            </a:r>
          </a:p>
        </p:txBody>
      </p:sp>
    </p:spTree>
    <p:extLst>
      <p:ext uri="{BB962C8B-B14F-4D97-AF65-F5344CB8AC3E}">
        <p14:creationId xmlns:p14="http://schemas.microsoft.com/office/powerpoint/2010/main" val="8456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SOS – Break Case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5105400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Arial" charset="0"/>
              <a:buNone/>
            </a:pPr>
            <a:r>
              <a:rPr lang="en-US" sz="2800"/>
              <a:t>S.O.S. Break Case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Signifies the order has broken case packs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Broken cases are available on case packs of 6 and greater (ex. Food Pans 118P)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A $5 fee will be charged Per Line Item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Order must be phoned in or faxed and clearly state “SOS” or “SOS Express”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If the order is under $200, a $5 handling fee applies to the order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Freight is added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No Drop Shipment Fees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All orders are shipped via FedEx Ground (if they are parcel shipments), otherwise they will ship LTL.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Orders will ship out within four business days.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Express orders can only be shipped out FedEx Ground, no LTL, and must be called in before 12pm EST for next day shipment</a:t>
            </a:r>
          </a:p>
        </p:txBody>
      </p:sp>
    </p:spTree>
    <p:extLst>
      <p:ext uri="{BB962C8B-B14F-4D97-AF65-F5344CB8AC3E}">
        <p14:creationId xmlns:p14="http://schemas.microsoft.com/office/powerpoint/2010/main" val="42131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SOS REFERENCE SHEET</a:t>
            </a:r>
          </a:p>
        </p:txBody>
      </p:sp>
      <p:graphicFrame>
        <p:nvGraphicFramePr>
          <p:cNvPr id="9932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19113" y="1403350"/>
          <a:ext cx="7964487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5715000" imgH="2762454" progId="Excel.Sheet.8">
                  <p:embed/>
                </p:oleObj>
              </mc:Choice>
              <mc:Fallback>
                <p:oleObj name="Worksheet" r:id="rId3" imgW="5715000" imgH="27624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1403350"/>
                        <a:ext cx="7964487" cy="384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284" name="Text Box 4"/>
          <p:cNvSpPr txBox="1">
            <a:spLocks noChangeArrowheads="1"/>
          </p:cNvSpPr>
          <p:nvPr/>
        </p:nvSpPr>
        <p:spPr bwMode="auto">
          <a:xfrm>
            <a:off x="581025" y="5448300"/>
            <a:ext cx="789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ＭＳ Ｐゴシック" charset="-128"/>
              </a:rPr>
              <a:t>*Pelouze</a:t>
            </a:r>
            <a:r>
              <a:rPr lang="en-US" sz="2400">
                <a:solidFill>
                  <a:srgbClr val="000000"/>
                </a:solidFill>
                <a:ea typeface="ＭＳ Ｐゴシック" charset="-128"/>
                <a:cs typeface="Arial" charset="0"/>
              </a:rPr>
              <a:t>®</a:t>
            </a:r>
            <a:r>
              <a:rPr lang="en-US" sz="2400">
                <a:solidFill>
                  <a:srgbClr val="000000"/>
                </a:solidFill>
                <a:ea typeface="ＭＳ Ｐゴシック" charset="-128"/>
              </a:rPr>
              <a:t> products do not have a broken case charge.</a:t>
            </a:r>
          </a:p>
        </p:txBody>
      </p:sp>
    </p:spTree>
    <p:extLst>
      <p:ext uri="{BB962C8B-B14F-4D97-AF65-F5344CB8AC3E}">
        <p14:creationId xmlns:p14="http://schemas.microsoft.com/office/powerpoint/2010/main" val="17870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SOS…Special Order Smallwares</a:t>
            </a:r>
          </a:p>
        </p:txBody>
      </p:sp>
      <p:graphicFrame>
        <p:nvGraphicFramePr>
          <p:cNvPr id="10004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17700" y="976313"/>
          <a:ext cx="6067425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6114859" imgH="5579881" progId="Word.Document.8">
                  <p:embed/>
                </p:oleObj>
              </mc:Choice>
              <mc:Fallback>
                <p:oleObj name="Document" r:id="rId3" imgW="6114859" imgH="55798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976313"/>
                        <a:ext cx="6067425" cy="55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4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SOS…Special Order Smallwares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410200"/>
          </a:xfrm>
        </p:spPr>
        <p:txBody>
          <a:bodyPr/>
          <a:lstStyle/>
          <a:p>
            <a:pPr>
              <a:buClr>
                <a:srgbClr val="FF0000"/>
              </a:buClr>
              <a:buSzTx/>
            </a:pPr>
            <a:r>
              <a:rPr lang="en-US" sz="2800"/>
              <a:t>F.A.Q.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Will my customer get shipment confirmation?  </a:t>
            </a:r>
            <a:r>
              <a:rPr lang="en-US" sz="1800">
                <a:solidFill>
                  <a:srgbClr val="FF0000"/>
                </a:solidFill>
              </a:rPr>
              <a:t>Yes.  Customer Service will communicate order confirmation and tracking #s.</a:t>
            </a:r>
            <a:endParaRPr lang="en-US" sz="1800"/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Where will S.O.S. orders ship from?  </a:t>
            </a:r>
            <a:r>
              <a:rPr lang="en-US" sz="1800">
                <a:solidFill>
                  <a:srgbClr val="FF0000"/>
                </a:solidFill>
              </a:rPr>
              <a:t>Pelouze products and broken cases will ship out of Shelbyville and all other RFP products will ship out of Winchester.  Two invoices are possible.</a:t>
            </a:r>
            <a:endParaRPr lang="en-US" sz="1800"/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Can my distributor use their own parcel shipment account or a third party’s account?  </a:t>
            </a:r>
            <a:r>
              <a:rPr lang="en-US" sz="1800">
                <a:solidFill>
                  <a:srgbClr val="FF0000"/>
                </a:solidFill>
              </a:rPr>
              <a:t>Only on a SOS Express order that needs to be expedited (next day or second day).  A $10 fee will still apply.  Currently, we only are set up to use FedEx for parcel shipments.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Will these orders count towards growth and AMF  </a:t>
            </a:r>
            <a:r>
              <a:rPr lang="en-US" sz="1800">
                <a:solidFill>
                  <a:srgbClr val="FF0000"/>
                </a:solidFill>
              </a:rPr>
              <a:t>Yes, these orders will count towards the distributor’s program.</a:t>
            </a:r>
            <a:endParaRPr lang="en-US" sz="1800"/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Will Sysco Branded Scales be available on the SOS program?  </a:t>
            </a:r>
            <a:r>
              <a:rPr lang="en-US" sz="1800">
                <a:solidFill>
                  <a:srgbClr val="FF0000"/>
                </a:solidFill>
              </a:rPr>
              <a:t>Yes</a:t>
            </a:r>
          </a:p>
          <a:p>
            <a:pPr lvl="1">
              <a:buClr>
                <a:srgbClr val="FF0000"/>
              </a:buClr>
              <a:buSzTx/>
            </a:pPr>
            <a:r>
              <a:rPr lang="en-US" sz="1800"/>
              <a:t>How are the handling fees charged?  </a:t>
            </a:r>
            <a:r>
              <a:rPr lang="en-US" sz="1800">
                <a:solidFill>
                  <a:srgbClr val="FF0000"/>
                </a:solidFill>
              </a:rPr>
              <a:t>The $5 below minimum fee and $10 Express fee are charged by the order.  Broken cases are charged $5 per line item.</a:t>
            </a:r>
          </a:p>
        </p:txBody>
      </p:sp>
    </p:spTree>
    <p:extLst>
      <p:ext uri="{BB962C8B-B14F-4D97-AF65-F5344CB8AC3E}">
        <p14:creationId xmlns:p14="http://schemas.microsoft.com/office/powerpoint/2010/main" val="19768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B99"/>
      </a:accent1>
      <a:accent2>
        <a:srgbClr val="A03033"/>
      </a:accent2>
      <a:accent3>
        <a:srgbClr val="FFFFFF"/>
      </a:accent3>
      <a:accent4>
        <a:srgbClr val="000000"/>
      </a:accent4>
      <a:accent5>
        <a:srgbClr val="AAB5CA"/>
      </a:accent5>
      <a:accent6>
        <a:srgbClr val="912A2D"/>
      </a:accent6>
      <a:hlink>
        <a:srgbClr val="5F5F5F"/>
      </a:hlink>
      <a:folHlink>
        <a:srgbClr val="F7E8AA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sng" strike="noStrike" cap="none" normalizeH="0" baseline="-2500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sng" strike="noStrike" cap="none" normalizeH="0" baseline="-2500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B99"/>
        </a:accent1>
        <a:accent2>
          <a:srgbClr val="A03033"/>
        </a:accent2>
        <a:accent3>
          <a:srgbClr val="FFFFFF"/>
        </a:accent3>
        <a:accent4>
          <a:srgbClr val="000000"/>
        </a:accent4>
        <a:accent5>
          <a:srgbClr val="AAB5CA"/>
        </a:accent5>
        <a:accent6>
          <a:srgbClr val="912A2D"/>
        </a:accent6>
        <a:hlink>
          <a:srgbClr val="5F5F5F"/>
        </a:hlink>
        <a:folHlink>
          <a:srgbClr val="F7E8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746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1_Blank</vt:lpstr>
      <vt:lpstr>Worksheet</vt:lpstr>
      <vt:lpstr>Document</vt:lpstr>
      <vt:lpstr>SOS…Special Order Smallwares</vt:lpstr>
      <vt:lpstr>SOS…Special Order Smallwares</vt:lpstr>
      <vt:lpstr>SOS…Special Order Smallwares</vt:lpstr>
      <vt:lpstr>SOS – Break Case</vt:lpstr>
      <vt:lpstr>SOS REFERENCE SHEET</vt:lpstr>
      <vt:lpstr>SOS…Special Order Smallwares</vt:lpstr>
      <vt:lpstr>SOS…Special Order Smallwares</vt:lpstr>
    </vt:vector>
  </TitlesOfParts>
  <Company>Newell-Rubbermaid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SOS…Special Order Smallwares</dc:title>
  <dc:creator> </dc:creator>
  <cp:lastModifiedBy> </cp:lastModifiedBy>
  <cp:revision>3</cp:revision>
  <dcterms:created xsi:type="dcterms:W3CDTF">2011-01-12T15:17:38Z</dcterms:created>
  <dcterms:modified xsi:type="dcterms:W3CDTF">2011-01-19T15:03:51Z</dcterms:modified>
</cp:coreProperties>
</file>